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8" r:id="rId4"/>
    <p:sldId id="259" r:id="rId5"/>
    <p:sldId id="262" r:id="rId6"/>
    <p:sldId id="265" r:id="rId7"/>
    <p:sldId id="266" r:id="rId8"/>
    <p:sldId id="267" r:id="rId9"/>
    <p:sldId id="270" r:id="rId10"/>
    <p:sldId id="273" r:id="rId11"/>
    <p:sldId id="271" r:id="rId12"/>
    <p:sldId id="272" r:id="rId13"/>
    <p:sldId id="274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account" initials="Ma" lastIdx="1" clrIdx="0">
    <p:extLst>
      <p:ext uri="{19B8F6BF-5375-455C-9EA6-DF929625EA0E}">
        <p15:presenceInfo xmlns:p15="http://schemas.microsoft.com/office/powerpoint/2012/main" userId="df8a643052a018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8FF"/>
    <a:srgbClr val="AE88FF"/>
    <a:srgbClr val="BDA0FF"/>
    <a:srgbClr val="ABB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68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30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579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59993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02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17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27BA340E-4C4B-4B9A-AAEF-568BF36C2F8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43EB244D-023E-4F95-A10F-B6B2D52E1F5B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911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="" xmlns:a16="http://schemas.microsoft.com/office/drawing/2014/main" id="{A2D85108-6C4A-4EF2-85C9-A0A45E0544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66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="" xmlns:a16="http://schemas.microsoft.com/office/drawing/2014/main" id="{F4F8F920-2344-4B56-8732-344A40AEF5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35978" y="1288869"/>
            <a:ext cx="4423955" cy="2499360"/>
          </a:xfrm>
          <a:custGeom>
            <a:avLst/>
            <a:gdLst>
              <a:gd name="connsiteX0" fmla="*/ 0 w 4423955"/>
              <a:gd name="connsiteY0" fmla="*/ 0 h 2499360"/>
              <a:gd name="connsiteX1" fmla="*/ 4423955 w 4423955"/>
              <a:gd name="connsiteY1" fmla="*/ 0 h 2499360"/>
              <a:gd name="connsiteX2" fmla="*/ 4423955 w 4423955"/>
              <a:gd name="connsiteY2" fmla="*/ 2499360 h 2499360"/>
              <a:gd name="connsiteX3" fmla="*/ 0 w 4423955"/>
              <a:gd name="connsiteY3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955" h="2499360">
                <a:moveTo>
                  <a:pt x="0" y="0"/>
                </a:moveTo>
                <a:lnTo>
                  <a:pt x="4423955" y="0"/>
                </a:lnTo>
                <a:lnTo>
                  <a:pt x="4423955" y="2499360"/>
                </a:lnTo>
                <a:lnTo>
                  <a:pt x="0" y="2499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6641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="" xmlns:a16="http://schemas.microsoft.com/office/drawing/2014/main" id="{19950F4E-DC35-47C0-AF03-10B1738755F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339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84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9231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84">
            <a:extLst>
              <a:ext uri="{FF2B5EF4-FFF2-40B4-BE49-F238E27FC236}">
                <a16:creationId xmlns="" xmlns:a16="http://schemas.microsoft.com/office/drawing/2014/main" id="{7AAB1A6E-70AD-42B8-995C-8A7A6F5FA968}"/>
              </a:ext>
            </a:extLst>
          </p:cNvPr>
          <p:cNvSpPr/>
          <p:nvPr userDrawn="1"/>
        </p:nvSpPr>
        <p:spPr>
          <a:xfrm>
            <a:off x="3657374" y="5481089"/>
            <a:ext cx="9765326" cy="4816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6B993C13-ED17-47F5-968E-47C8E3F33E65}"/>
              </a:ext>
            </a:extLst>
          </p:cNvPr>
          <p:cNvSpPr/>
          <p:nvPr userDrawn="1"/>
        </p:nvSpPr>
        <p:spPr>
          <a:xfrm>
            <a:off x="8031192" y="0"/>
            <a:ext cx="4160808" cy="50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D175E70-9D23-4CF2-B9A2-B9CAF147D2C7}"/>
              </a:ext>
            </a:extLst>
          </p:cNvPr>
          <p:cNvGrpSpPr/>
          <p:nvPr userDrawn="1"/>
        </p:nvGrpSpPr>
        <p:grpSpPr>
          <a:xfrm>
            <a:off x="5070224" y="2165229"/>
            <a:ext cx="6484347" cy="3562709"/>
            <a:chOff x="-548507" y="477868"/>
            <a:chExt cx="11570449" cy="6357177"/>
          </a:xfrm>
        </p:grpSpPr>
        <p:sp>
          <p:nvSpPr>
            <p:cNvPr id="4" name="Freeform: Shape 4">
              <a:extLst>
                <a:ext uri="{FF2B5EF4-FFF2-40B4-BE49-F238E27FC236}">
                  <a16:creationId xmlns="" xmlns:a16="http://schemas.microsoft.com/office/drawing/2014/main" id="{BF1D3A03-C473-4DFE-B639-58283FED2D3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="" xmlns:a16="http://schemas.microsoft.com/office/drawing/2014/main" id="{D2A69ED7-0178-4BF4-BDC3-BDB7364CB27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="" xmlns:a16="http://schemas.microsoft.com/office/drawing/2014/main" id="{ED5B5F1A-8C05-4B85-99CD-05E6560DB9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="" xmlns:a16="http://schemas.microsoft.com/office/drawing/2014/main" id="{7D825F2A-D1EE-42D4-85F8-B967B3D0705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="" xmlns:a16="http://schemas.microsoft.com/office/drawing/2014/main" id="{2F72EE9C-0AAF-4E57-A1F9-8BA73E6D023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9" name="Group 9">
              <a:extLst>
                <a:ext uri="{FF2B5EF4-FFF2-40B4-BE49-F238E27FC236}">
                  <a16:creationId xmlns="" xmlns:a16="http://schemas.microsoft.com/office/drawing/2014/main" id="{06BA8559-C531-4DFE-A1F6-DFC7FDDD239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="" xmlns:a16="http://schemas.microsoft.com/office/drawing/2014/main" id="{6F0A0FA0-4DB8-4CCF-B7C4-C45D5C856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: Rounded Corners 15">
                <a:extLst>
                  <a:ext uri="{FF2B5EF4-FFF2-40B4-BE49-F238E27FC236}">
                    <a16:creationId xmlns="" xmlns:a16="http://schemas.microsoft.com/office/drawing/2014/main" id="{768628CF-53A4-4220-9A4E-38A67AEEF6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="" xmlns:a16="http://schemas.microsoft.com/office/drawing/2014/main" id="{9CC4CFF0-C8D4-4701-BCC1-127782BB103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2">
                <a:extLst>
                  <a:ext uri="{FF2B5EF4-FFF2-40B4-BE49-F238E27FC236}">
                    <a16:creationId xmlns="" xmlns:a16="http://schemas.microsoft.com/office/drawing/2014/main" id="{C9B20E79-B78C-4B0E-AB2A-3C3CF7D8B9E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="" xmlns:a16="http://schemas.microsoft.com/office/drawing/2014/main" id="{C9637DFE-D49E-4B60-A6B2-4A7AD2B238D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: Shape 11">
              <a:extLst>
                <a:ext uri="{FF2B5EF4-FFF2-40B4-BE49-F238E27FC236}">
                  <a16:creationId xmlns="" xmlns:a16="http://schemas.microsoft.com/office/drawing/2014/main" id="{2163A538-743B-42EE-BD52-CD060CCBCC1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="" xmlns:a16="http://schemas.microsoft.com/office/drawing/2014/main" id="{3048F72C-414C-49B1-9BF2-E35C25D02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20884" y="2342075"/>
            <a:ext cx="477566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>
            <a:extLst>
              <a:ext uri="{FF2B5EF4-FFF2-40B4-BE49-F238E27FC236}">
                <a16:creationId xmlns="" xmlns:a16="http://schemas.microsoft.com/office/drawing/2014/main" id="{F2534BEC-DD80-4A25-9476-43EA4EDF2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672860"/>
            <a:ext cx="4160809" cy="199270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154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545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89A9686A-3F53-4613-8C62-16C0DCDDBD45}"/>
              </a:ext>
            </a:extLst>
          </p:cNvPr>
          <p:cNvSpPr/>
          <p:nvPr userDrawn="1"/>
        </p:nvSpPr>
        <p:spPr>
          <a:xfrm>
            <a:off x="3786996" y="1397480"/>
            <a:ext cx="7142672" cy="40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C515CB0D-1B6C-4DFA-B150-C1C7D61A8C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1990185"/>
            <a:ext cx="533400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9917F44E-7F02-4D1D-A60C-44734796D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74477" y="1990185"/>
            <a:ext cx="2975825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25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37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="" xmlns:a16="http://schemas.microsoft.com/office/drawing/2014/main" id="{50BEEC00-0007-44FF-9EF0-3340274CD29F}"/>
              </a:ext>
            </a:extLst>
          </p:cNvPr>
          <p:cNvSpPr/>
          <p:nvPr userDrawn="1"/>
        </p:nvSpPr>
        <p:spPr>
          <a:xfrm>
            <a:off x="0" y="0"/>
            <a:ext cx="7039155" cy="3640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8B9C75F8-627C-444D-B7CC-9520AC29BD9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B181E23-EDEA-4D74-AFFC-5BF9369F7B7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854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1241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0CD8860-A141-4FF5-897D-FF88A535781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8C996717-40BD-44EC-8520-312BBE2CA31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865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918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072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79997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839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369873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6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39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04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34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44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176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789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A35C2-7D2F-426F-9D74-0E5FC86D7EDE}" type="datetimeFigureOut">
              <a:rPr lang="en-IN" smtClean="0"/>
              <a:t>03-01-2024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AB820-282B-4856-8ECC-F828BAB02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77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83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8084743" y="839019"/>
            <a:ext cx="4004377" cy="5693434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72">
            <a:extLst>
              <a:ext uri="{FF2B5EF4-FFF2-40B4-BE49-F238E27FC236}">
                <a16:creationId xmlns=""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751442" y="939338"/>
            <a:ext cx="9440280" cy="2161401"/>
            <a:chOff x="467544" y="1749942"/>
            <a:chExt cx="2291246" cy="95022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67544" y="1749942"/>
              <a:ext cx="2221432" cy="32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IN" sz="2400" b="1" dirty="0">
                  <a:solidFill>
                    <a:srgbClr val="0070C0"/>
                  </a:solidFill>
                </a:rPr>
                <a:t>Module -3: Lab Testing 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678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dirty="0"/>
                <a:t>Lab testing procedures include secure entry of patient details by technicians, capturing a unique patient ID for data integrity, and precise recording of Complete Blood Count (CBC) details, which are securely uploaded to Google Firebase for streamlined healthcare data management.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15" name="Oval 23">
            <a:extLst>
              <a:ext uri="{FF2B5EF4-FFF2-40B4-BE49-F238E27FC236}">
                <a16:creationId xmlns:a16="http://schemas.microsoft.com/office/drawing/2014/main" xmlns="" id="{0E2C1C9B-F1D0-4F2A-BA88-D7D260018DA3}"/>
              </a:ext>
            </a:extLst>
          </p:cNvPr>
          <p:cNvSpPr/>
          <p:nvPr/>
        </p:nvSpPr>
        <p:spPr>
          <a:xfrm>
            <a:off x="674252" y="1535495"/>
            <a:ext cx="856202" cy="8562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7178FF"/>
                </a:solidFill>
              </a:rPr>
              <a:t>3</a:t>
            </a:r>
            <a:endParaRPr lang="en-US" sz="4000" b="1" dirty="0">
              <a:solidFill>
                <a:srgbClr val="7178FF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530454" y="3014835"/>
            <a:ext cx="5299487" cy="3603522"/>
            <a:chOff x="0" y="0"/>
            <a:chExt cx="4256021" cy="246634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8" t="40207" r="42252" b="39676"/>
            <a:stretch/>
          </p:blipFill>
          <p:spPr bwMode="auto">
            <a:xfrm>
              <a:off x="2697096" y="545567"/>
              <a:ext cx="1558925" cy="12134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8" name="Group 27"/>
            <p:cNvGrpSpPr/>
            <p:nvPr/>
          </p:nvGrpSpPr>
          <p:grpSpPr>
            <a:xfrm>
              <a:off x="0" y="0"/>
              <a:ext cx="2650992" cy="2466340"/>
              <a:chOff x="0" y="0"/>
              <a:chExt cx="2650992" cy="246634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21" t="20503" r="47848" b="26347"/>
              <a:stretch/>
            </p:blipFill>
            <p:spPr bwMode="auto">
              <a:xfrm>
                <a:off x="0" y="0"/>
                <a:ext cx="2510790" cy="246634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cxnSp>
            <p:nvCxnSpPr>
              <p:cNvPr id="30" name="Straight Arrow Connector 29"/>
              <p:cNvCxnSpPr/>
              <p:nvPr/>
            </p:nvCxnSpPr>
            <p:spPr>
              <a:xfrm>
                <a:off x="2197634" y="1106501"/>
                <a:ext cx="453358" cy="768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976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2" y="1463040"/>
            <a:ext cx="10682013" cy="5237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46C91E3-DE6F-4F59-86E3-790E71126B1A}"/>
              </a:ext>
            </a:extLst>
          </p:cNvPr>
          <p:cNvSpPr txBox="1"/>
          <p:nvPr/>
        </p:nvSpPr>
        <p:spPr>
          <a:xfrm>
            <a:off x="1250903" y="381819"/>
            <a:ext cx="9152636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solidFill>
                  <a:srgbClr val="0070C0"/>
                </a:solidFill>
              </a:rPr>
              <a:t>Module -3: Lab Testing 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xmlns="" id="{0E2C1C9B-F1D0-4F2A-BA88-D7D260018DA3}"/>
              </a:ext>
            </a:extLst>
          </p:cNvPr>
          <p:cNvSpPr/>
          <p:nvPr/>
        </p:nvSpPr>
        <p:spPr>
          <a:xfrm>
            <a:off x="394701" y="384247"/>
            <a:ext cx="856202" cy="8562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7178FF"/>
                </a:solidFill>
              </a:rPr>
              <a:t>3</a:t>
            </a:r>
            <a:endParaRPr lang="en-US" sz="4000" b="1" dirty="0">
              <a:solidFill>
                <a:srgbClr val="717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31">
            <a:extLst>
              <a:ext uri="{FF2B5EF4-FFF2-40B4-BE49-F238E27FC236}">
                <a16:creationId xmlns:a16="http://schemas.microsoft.com/office/drawing/2014/main" xmlns="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8034866" y="839019"/>
            <a:ext cx="4004377" cy="5693434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72">
            <a:extLst>
              <a:ext uri="{FF2B5EF4-FFF2-40B4-BE49-F238E27FC236}">
                <a16:creationId xmlns=""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892758" y="839019"/>
            <a:ext cx="9440280" cy="1954047"/>
            <a:chOff x="467544" y="1749942"/>
            <a:chExt cx="2291246" cy="950223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67544" y="1749942"/>
              <a:ext cx="2221432" cy="324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IN" sz="2400" b="1" dirty="0">
                  <a:solidFill>
                    <a:srgbClr val="0070C0"/>
                  </a:solidFill>
                </a:rPr>
                <a:t>Module -4:  Drug Details</a:t>
              </a:r>
              <a:endParaRPr lang="en-US" sz="24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678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dirty="0"/>
                <a:t>The NIH API is a crucial component, providing comprehensive and up-to-date drug details, including Term Type, </a:t>
              </a:r>
              <a:r>
                <a:rPr lang="en-US" dirty="0" err="1"/>
                <a:t>RxNorm</a:t>
              </a:r>
              <a:r>
                <a:rPr lang="en-US" dirty="0"/>
                <a:t> ID, Concept Name, and Synonym. Its user-friendly interface seamlessly integrates into our system, enhancing accuracy and user experience with real-time updates.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16" name="Oval 23">
            <a:extLst>
              <a:ext uri="{FF2B5EF4-FFF2-40B4-BE49-F238E27FC236}">
                <a16:creationId xmlns:a16="http://schemas.microsoft.com/office/drawing/2014/main" xmlns="" id="{0E2C1C9B-F1D0-4F2A-BA88-D7D260018DA3}"/>
              </a:ext>
            </a:extLst>
          </p:cNvPr>
          <p:cNvSpPr/>
          <p:nvPr/>
        </p:nvSpPr>
        <p:spPr>
          <a:xfrm>
            <a:off x="724128" y="1250564"/>
            <a:ext cx="856202" cy="8562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7178FF"/>
                </a:solidFill>
              </a:rPr>
              <a:t>4</a:t>
            </a:r>
            <a:endParaRPr lang="en-US" sz="4000" b="1" dirty="0" smtClean="0">
              <a:solidFill>
                <a:srgbClr val="7178FF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36547" y="2794987"/>
            <a:ext cx="6727540" cy="3737466"/>
            <a:chOff x="0" y="0"/>
            <a:chExt cx="4125841" cy="214312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6" t="15025" r="79623" b="61075"/>
            <a:stretch/>
          </p:blipFill>
          <p:spPr bwMode="auto">
            <a:xfrm>
              <a:off x="0" y="184417"/>
              <a:ext cx="1805305" cy="19062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11" t="16210" b="21075"/>
            <a:stretch/>
          </p:blipFill>
          <p:spPr bwMode="auto">
            <a:xfrm>
              <a:off x="2620256" y="0"/>
              <a:ext cx="1505585" cy="21431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21" name="Straight Arrow Connector 20"/>
            <p:cNvCxnSpPr/>
            <p:nvPr/>
          </p:nvCxnSpPr>
          <p:spPr>
            <a:xfrm>
              <a:off x="1805748" y="1129553"/>
              <a:ext cx="814951" cy="76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7700509" y="1987614"/>
            <a:ext cx="4100897" cy="4569986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Future Enhancement </a:t>
            </a:r>
            <a:endParaRPr lang="en-US" dirty="0"/>
          </a:p>
        </p:txBody>
      </p:sp>
      <p:grpSp>
        <p:nvGrpSpPr>
          <p:cNvPr id="23" name="Group 4">
            <a:extLst>
              <a:ext uri="{FF2B5EF4-FFF2-40B4-BE49-F238E27FC236}">
                <a16:creationId xmlns="" xmlns:a16="http://schemas.microsoft.com/office/drawing/2014/main" id="{9C033B5D-3F59-40B0-9B57-35186792CDC4}"/>
              </a:ext>
            </a:extLst>
          </p:cNvPr>
          <p:cNvGrpSpPr/>
          <p:nvPr/>
        </p:nvGrpSpPr>
        <p:grpSpPr>
          <a:xfrm>
            <a:off x="1691601" y="1898931"/>
            <a:ext cx="9297824" cy="1550851"/>
            <a:chOff x="898030" y="1728359"/>
            <a:chExt cx="5944316" cy="1246495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9B0D625-A213-4756-8E5B-EA2EA529B78C}"/>
                </a:ext>
              </a:extLst>
            </p:cNvPr>
            <p:cNvSpPr txBox="1"/>
            <p:nvPr/>
          </p:nvSpPr>
          <p:spPr>
            <a:xfrm>
              <a:off x="898030" y="1728359"/>
              <a:ext cx="422662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IN" b="1" dirty="0" smtClean="0"/>
                <a:t>THE INTEGRATION OF WEARABLE DEVICES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94FC5E0-B0DD-4087-B1C0-1C9E96B21091}"/>
                </a:ext>
              </a:extLst>
            </p:cNvPr>
            <p:cNvSpPr txBox="1"/>
            <p:nvPr/>
          </p:nvSpPr>
          <p:spPr>
            <a:xfrm>
              <a:off x="898031" y="2051524"/>
              <a:ext cx="59443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The integration of the wearable's and IOT devices  can help to access data like steps, heart rate, distance covered,  calories count  and sleep monitor. 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32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1350662" y="339809"/>
            <a:ext cx="681883" cy="72364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Group 4">
            <a:extLst>
              <a:ext uri="{FF2B5EF4-FFF2-40B4-BE49-F238E27FC236}">
                <a16:creationId xmlns="" xmlns:a16="http://schemas.microsoft.com/office/drawing/2014/main" id="{9C033B5D-3F59-40B0-9B57-35186792CDC4}"/>
              </a:ext>
            </a:extLst>
          </p:cNvPr>
          <p:cNvGrpSpPr/>
          <p:nvPr/>
        </p:nvGrpSpPr>
        <p:grpSpPr>
          <a:xfrm>
            <a:off x="1691602" y="3181269"/>
            <a:ext cx="9297824" cy="726314"/>
            <a:chOff x="898030" y="1764600"/>
            <a:chExt cx="5944316" cy="583774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F9B0D625-A213-4756-8E5B-EA2EA529B78C}"/>
                </a:ext>
              </a:extLst>
            </p:cNvPr>
            <p:cNvSpPr txBox="1"/>
            <p:nvPr/>
          </p:nvSpPr>
          <p:spPr>
            <a:xfrm>
              <a:off x="898030" y="1764600"/>
              <a:ext cx="4226628" cy="2968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 smtClean="0"/>
                <a:t>ADDITION OF  GRAPH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E94FC5E0-B0DD-4087-B1C0-1C9E96B21091}"/>
                </a:ext>
              </a:extLst>
            </p:cNvPr>
            <p:cNvSpPr txBox="1"/>
            <p:nvPr/>
          </p:nvSpPr>
          <p:spPr>
            <a:xfrm>
              <a:off x="898031" y="2051524"/>
              <a:ext cx="5944315" cy="29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The addition of graph allows for the easy analysis of the patient data  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="" xmlns:a16="http://schemas.microsoft.com/office/drawing/2014/main" id="{9C033B5D-3F59-40B0-9B57-35186792CDC4}"/>
              </a:ext>
            </a:extLst>
          </p:cNvPr>
          <p:cNvGrpSpPr/>
          <p:nvPr/>
        </p:nvGrpSpPr>
        <p:grpSpPr>
          <a:xfrm>
            <a:off x="1691601" y="4272608"/>
            <a:ext cx="9297826" cy="726314"/>
            <a:chOff x="898029" y="1764600"/>
            <a:chExt cx="5944317" cy="583774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F9B0D625-A213-4756-8E5B-EA2EA529B78C}"/>
                </a:ext>
              </a:extLst>
            </p:cNvPr>
            <p:cNvSpPr txBox="1"/>
            <p:nvPr/>
          </p:nvSpPr>
          <p:spPr>
            <a:xfrm>
              <a:off x="898029" y="1764600"/>
              <a:ext cx="5428807" cy="2968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 smtClean="0"/>
                <a:t>CREATING AN PORTAL FOR EASY ACCESS OF PATIENT DETAILS </a:t>
              </a:r>
              <a:endPara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E94FC5E0-B0DD-4087-B1C0-1C9E96B21091}"/>
                </a:ext>
              </a:extLst>
            </p:cNvPr>
            <p:cNvSpPr txBox="1"/>
            <p:nvPr/>
          </p:nvSpPr>
          <p:spPr>
            <a:xfrm>
              <a:off x="898031" y="2051524"/>
              <a:ext cx="5944315" cy="296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The presence of portal would allow Doctor to access patients details easily  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99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F8EF26-7AD5-4E7F-95B3-9A57CF80C483}"/>
              </a:ext>
            </a:extLst>
          </p:cNvPr>
          <p:cNvSpPr txBox="1"/>
          <p:nvPr/>
        </p:nvSpPr>
        <p:spPr>
          <a:xfrm>
            <a:off x="-365759" y="177290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2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1" y="157307"/>
            <a:ext cx="12095018" cy="1325563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Spaced" pitchFamily="50" charset="0"/>
              </a:rPr>
              <a:t>What are Electronic Health Records (EHR)?</a:t>
            </a:r>
            <a:endParaRPr lang="en-IN" sz="4000" dirty="0">
              <a:solidFill>
                <a:schemeClr val="accent5">
                  <a:lumMod val="75000"/>
                </a:schemeClr>
              </a:solidFill>
              <a:latin typeface="Spaced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83" y="2328668"/>
            <a:ext cx="6728484" cy="3776906"/>
          </a:xfrm>
        </p:spPr>
      </p:pic>
      <p:sp>
        <p:nvSpPr>
          <p:cNvPr id="6" name="TextBox 5"/>
          <p:cNvSpPr txBox="1"/>
          <p:nvPr/>
        </p:nvSpPr>
        <p:spPr>
          <a:xfrm>
            <a:off x="475544" y="2080250"/>
            <a:ext cx="5062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+mj-lt"/>
                <a:cs typeface="Times New Roman" panose="02020603050405020304" pitchFamily="18" charset="0"/>
              </a:rPr>
              <a:t>EHRs are digital patient records that replace traditional paper charts, providing real-time and secure access to authorized users.</a:t>
            </a:r>
            <a:endParaRPr lang="en-IN" sz="2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6458" y="3318797"/>
            <a:ext cx="450062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accent3">
                    <a:lumMod val="75000"/>
                  </a:schemeClr>
                </a:solidFill>
              </a:rPr>
              <a:t>Key Features</a:t>
            </a:r>
            <a:r>
              <a:rPr lang="en-IN" sz="2000" b="1" u="sng" dirty="0" smtClean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0070C0"/>
                </a:solidFill>
              </a:rPr>
              <a:t>Digital versions of patients' paper charts</a:t>
            </a:r>
            <a:r>
              <a:rPr lang="en-IN" b="1" dirty="0" smtClean="0">
                <a:solidFill>
                  <a:srgbClr val="0070C0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srgbClr val="0070C0"/>
                </a:solidFill>
              </a:rPr>
              <a:t>Access to the past medical records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70C0"/>
                </a:solidFill>
              </a:rPr>
              <a:t>Replaces traditional paper-based medical records</a:t>
            </a:r>
            <a:r>
              <a:rPr lang="en-US" b="1" dirty="0" smtClean="0">
                <a:solidFill>
                  <a:srgbClr val="0070C0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rgbClr val="0070C0"/>
                </a:solidFill>
              </a:rPr>
              <a:t>Real-time updates.</a:t>
            </a:r>
          </a:p>
        </p:txBody>
      </p:sp>
    </p:spTree>
    <p:extLst>
      <p:ext uri="{BB962C8B-B14F-4D97-AF65-F5344CB8AC3E}">
        <p14:creationId xmlns:p14="http://schemas.microsoft.com/office/powerpoint/2010/main" val="18940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621" y="1875798"/>
            <a:ext cx="2920951" cy="29209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87831" y="1884384"/>
            <a:ext cx="3547872" cy="30756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25" y="1875590"/>
            <a:ext cx="2948875" cy="294887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4711535" y="421315"/>
            <a:ext cx="4711535" cy="5625350"/>
            <a:chOff x="228733" y="448888"/>
            <a:chExt cx="4711535" cy="56253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45408">
              <a:off x="717130" y="4600594"/>
              <a:ext cx="1475950" cy="147133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33" y="2373551"/>
              <a:ext cx="1900538" cy="19005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19" y="448888"/>
              <a:ext cx="1618161" cy="162146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67395" y="2426235"/>
              <a:ext cx="1590103" cy="1261809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0230" flipH="1">
              <a:off x="3271664" y="553361"/>
              <a:ext cx="1668604" cy="166860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99770" flipH="1" flipV="1">
              <a:off x="3183758" y="4015102"/>
              <a:ext cx="1668604" cy="1668604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2252749" y="1259619"/>
              <a:ext cx="1213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Blood test</a:t>
              </a:r>
              <a:endParaRPr lang="en-IN" sz="14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90143" y="2976626"/>
              <a:ext cx="1213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X-ray image </a:t>
              </a:r>
              <a:endParaRPr lang="en-IN" sz="14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47551" y="4995698"/>
              <a:ext cx="1311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Genetic information</a:t>
              </a:r>
              <a:endParaRPr lang="en-IN" sz="1400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39132" y="556601"/>
            <a:ext cx="4889384" cy="5678019"/>
            <a:chOff x="7139132" y="556601"/>
            <a:chExt cx="4889384" cy="5678019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85084" y="2828505"/>
              <a:ext cx="1590103" cy="1261809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9558" flipH="1">
              <a:off x="7279664" y="685475"/>
              <a:ext cx="1668604" cy="166860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69723" flipH="1" flipV="1">
              <a:off x="7139132" y="4204844"/>
              <a:ext cx="1668604" cy="1668604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8798974" y="556601"/>
              <a:ext cx="3229542" cy="5678019"/>
              <a:chOff x="8798974" y="556601"/>
              <a:chExt cx="3229542" cy="567801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9047" y="2897237"/>
                <a:ext cx="1319469" cy="131946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3093" y="556601"/>
                <a:ext cx="1318989" cy="1318989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33093" y="5196397"/>
                <a:ext cx="1038223" cy="1038223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8798974" y="5203347"/>
                <a:ext cx="1213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Prognosis </a:t>
                </a:r>
                <a:endParaRPr lang="en-IN" sz="1400" b="1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9275187" y="3293721"/>
                <a:ext cx="12136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Treatment options </a:t>
                </a:r>
                <a:endParaRPr lang="en-IN" sz="1400" b="1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9042430" y="1150445"/>
                <a:ext cx="12136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Diagnosis </a:t>
                </a:r>
                <a:endParaRPr lang="en-IN" sz="1400" b="1" dirty="0"/>
              </a:p>
            </p:txBody>
          </p:sp>
        </p:grpSp>
      </p:grpSp>
      <p:sp>
        <p:nvSpPr>
          <p:cNvPr id="16" name="Freeform 15"/>
          <p:cNvSpPr/>
          <p:nvPr/>
        </p:nvSpPr>
        <p:spPr>
          <a:xfrm>
            <a:off x="7291294" y="277827"/>
            <a:ext cx="4800600" cy="6117336"/>
          </a:xfrm>
          <a:custGeom>
            <a:avLst/>
            <a:gdLst>
              <a:gd name="connsiteX0" fmla="*/ 201168 w 4800600"/>
              <a:gd name="connsiteY0" fmla="*/ 1435608 h 6117336"/>
              <a:gd name="connsiteX1" fmla="*/ 237744 w 4800600"/>
              <a:gd name="connsiteY1" fmla="*/ 1581912 h 6117336"/>
              <a:gd name="connsiteX2" fmla="*/ 356616 w 4800600"/>
              <a:gd name="connsiteY2" fmla="*/ 1746504 h 6117336"/>
              <a:gd name="connsiteX3" fmla="*/ 438912 w 4800600"/>
              <a:gd name="connsiteY3" fmla="*/ 3877056 h 6117336"/>
              <a:gd name="connsiteX4" fmla="*/ 0 w 4800600"/>
              <a:gd name="connsiteY4" fmla="*/ 4123944 h 6117336"/>
              <a:gd name="connsiteX5" fmla="*/ 585216 w 4800600"/>
              <a:gd name="connsiteY5" fmla="*/ 5779008 h 6117336"/>
              <a:gd name="connsiteX6" fmla="*/ 4507992 w 4800600"/>
              <a:gd name="connsiteY6" fmla="*/ 6117336 h 6117336"/>
              <a:gd name="connsiteX7" fmla="*/ 4800600 w 4800600"/>
              <a:gd name="connsiteY7" fmla="*/ 3291840 h 6117336"/>
              <a:gd name="connsiteX8" fmla="*/ 4526280 w 4800600"/>
              <a:gd name="connsiteY8" fmla="*/ 0 h 6117336"/>
              <a:gd name="connsiteX9" fmla="*/ 374904 w 4800600"/>
              <a:gd name="connsiteY9" fmla="*/ 466344 h 6117336"/>
              <a:gd name="connsiteX10" fmla="*/ 201168 w 4800600"/>
              <a:gd name="connsiteY10" fmla="*/ 1435608 h 6117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00600" h="6117336">
                <a:moveTo>
                  <a:pt x="201168" y="1435608"/>
                </a:moveTo>
                <a:lnTo>
                  <a:pt x="237744" y="1581912"/>
                </a:lnTo>
                <a:lnTo>
                  <a:pt x="356616" y="1746504"/>
                </a:lnTo>
                <a:lnTo>
                  <a:pt x="438912" y="3877056"/>
                </a:lnTo>
                <a:lnTo>
                  <a:pt x="0" y="4123944"/>
                </a:lnTo>
                <a:lnTo>
                  <a:pt x="585216" y="5779008"/>
                </a:lnTo>
                <a:lnTo>
                  <a:pt x="4507992" y="6117336"/>
                </a:lnTo>
                <a:lnTo>
                  <a:pt x="4800600" y="3291840"/>
                </a:lnTo>
                <a:lnTo>
                  <a:pt x="4526280" y="0"/>
                </a:lnTo>
                <a:lnTo>
                  <a:pt x="374904" y="466344"/>
                </a:lnTo>
                <a:lnTo>
                  <a:pt x="201168" y="1435608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3545802" y="6162959"/>
            <a:ext cx="5905500" cy="561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Working of EHR</a:t>
            </a:r>
            <a:endParaRPr lang="en-IN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67 0.02315 L 0.35938 0.018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59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EHR Features</a:t>
            </a:r>
          </a:p>
        </p:txBody>
      </p:sp>
      <p:sp>
        <p:nvSpPr>
          <p:cNvPr id="3" name="Oval 55">
            <a:extLst>
              <a:ext uri="{FF2B5EF4-FFF2-40B4-BE49-F238E27FC236}">
                <a16:creationId xmlns="" xmlns:a16="http://schemas.microsoft.com/office/drawing/2014/main" id="{384B4F39-7ADC-4E69-9CE5-FF3A4A5D38B5}"/>
              </a:ext>
            </a:extLst>
          </p:cNvPr>
          <p:cNvSpPr/>
          <p:nvPr/>
        </p:nvSpPr>
        <p:spPr>
          <a:xfrm>
            <a:off x="4444723" y="2263361"/>
            <a:ext cx="3312368" cy="3312368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prstClr val="white"/>
              </a:solidFill>
            </a:endParaRPr>
          </a:p>
        </p:txBody>
      </p:sp>
      <p:sp>
        <p:nvSpPr>
          <p:cNvPr id="4" name="Rectangle: Rounded Corners 30">
            <a:extLst>
              <a:ext uri="{FF2B5EF4-FFF2-40B4-BE49-F238E27FC236}">
                <a16:creationId xmlns="" xmlns:a16="http://schemas.microsoft.com/office/drawing/2014/main" id="{7CB36C6F-8D8A-4C64-9AF3-7DC11B24383C}"/>
              </a:ext>
            </a:extLst>
          </p:cNvPr>
          <p:cNvSpPr/>
          <p:nvPr/>
        </p:nvSpPr>
        <p:spPr>
          <a:xfrm rot="19800000">
            <a:off x="5672137" y="1909763"/>
            <a:ext cx="866775" cy="3886200"/>
          </a:xfrm>
          <a:prstGeom prst="roundRect">
            <a:avLst>
              <a:gd name="adj" fmla="val 50000"/>
            </a:avLst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: Rounded Corners 31">
            <a:extLst>
              <a:ext uri="{FF2B5EF4-FFF2-40B4-BE49-F238E27FC236}">
                <a16:creationId xmlns="" xmlns:a16="http://schemas.microsoft.com/office/drawing/2014/main" id="{72ECF39A-B1E9-4B4B-824A-829256284EDD}"/>
              </a:ext>
            </a:extLst>
          </p:cNvPr>
          <p:cNvSpPr/>
          <p:nvPr/>
        </p:nvSpPr>
        <p:spPr>
          <a:xfrm rot="1800000">
            <a:off x="5672137" y="1909763"/>
            <a:ext cx="866775" cy="3886200"/>
          </a:xfrm>
          <a:prstGeom prst="roundRect">
            <a:avLst>
              <a:gd name="adj" fmla="val 50000"/>
            </a:avLst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: Rounded Corners 32">
            <a:extLst>
              <a:ext uri="{FF2B5EF4-FFF2-40B4-BE49-F238E27FC236}">
                <a16:creationId xmlns="" xmlns:a16="http://schemas.microsoft.com/office/drawing/2014/main" id="{92471610-DAB0-422C-9BA1-9A84CC31339C}"/>
              </a:ext>
            </a:extLst>
          </p:cNvPr>
          <p:cNvSpPr/>
          <p:nvPr/>
        </p:nvSpPr>
        <p:spPr>
          <a:xfrm rot="5400000">
            <a:off x="5672137" y="1909763"/>
            <a:ext cx="866775" cy="3886200"/>
          </a:xfrm>
          <a:prstGeom prst="roundRect">
            <a:avLst>
              <a:gd name="adj" fmla="val 50000"/>
            </a:avLst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54">
            <a:extLst>
              <a:ext uri="{FF2B5EF4-FFF2-40B4-BE49-F238E27FC236}">
                <a16:creationId xmlns="" xmlns:a16="http://schemas.microsoft.com/office/drawing/2014/main" id="{ED793561-4F04-4D4C-99CA-F8870FD78C15}"/>
              </a:ext>
            </a:extLst>
          </p:cNvPr>
          <p:cNvSpPr/>
          <p:nvPr/>
        </p:nvSpPr>
        <p:spPr>
          <a:xfrm>
            <a:off x="5596081" y="3343420"/>
            <a:ext cx="1018886" cy="1018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prstClr val="white"/>
              </a:solidFill>
            </a:endParaRPr>
          </a:p>
        </p:txBody>
      </p:sp>
      <p:sp>
        <p:nvSpPr>
          <p:cNvPr id="8" name="Oval 1">
            <a:extLst>
              <a:ext uri="{FF2B5EF4-FFF2-40B4-BE49-F238E27FC236}">
                <a16:creationId xmlns="" xmlns:a16="http://schemas.microsoft.com/office/drawing/2014/main" id="{8A11EEF4-D9B7-41E1-A082-6EFFB256039D}"/>
              </a:ext>
            </a:extLst>
          </p:cNvPr>
          <p:cNvSpPr/>
          <p:nvPr/>
        </p:nvSpPr>
        <p:spPr>
          <a:xfrm>
            <a:off x="5930990" y="3611751"/>
            <a:ext cx="377324" cy="482224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2AFEA9F-7865-41C5-B393-4F1AB27F4E74}"/>
              </a:ext>
            </a:extLst>
          </p:cNvPr>
          <p:cNvSpPr txBox="1"/>
          <p:nvPr/>
        </p:nvSpPr>
        <p:spPr>
          <a:xfrm rot="3670087">
            <a:off x="4861750" y="2575776"/>
            <a:ext cx="14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Medical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6039166-882D-4D95-B9FC-138CF2564A2D}"/>
              </a:ext>
            </a:extLst>
          </p:cNvPr>
          <p:cNvSpPr txBox="1"/>
          <p:nvPr/>
        </p:nvSpPr>
        <p:spPr>
          <a:xfrm rot="3670087">
            <a:off x="6011826" y="4604895"/>
            <a:ext cx="14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Clinical Notes</a:t>
            </a:r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5B64134-C360-4D00-BFC5-B42CC6147D9C}"/>
              </a:ext>
            </a:extLst>
          </p:cNvPr>
          <p:cNvSpPr txBox="1"/>
          <p:nvPr/>
        </p:nvSpPr>
        <p:spPr>
          <a:xfrm rot="18136125">
            <a:off x="5985593" y="2571399"/>
            <a:ext cx="1405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Patient Registration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D166859-A54C-4387-8BC6-478CE5DE8BCB}"/>
              </a:ext>
            </a:extLst>
          </p:cNvPr>
          <p:cNvSpPr txBox="1"/>
          <p:nvPr/>
        </p:nvSpPr>
        <p:spPr>
          <a:xfrm rot="18136125">
            <a:off x="4824594" y="4545017"/>
            <a:ext cx="14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Insurance 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9F59572-3E53-4F99-8292-66977D8B7946}"/>
              </a:ext>
            </a:extLst>
          </p:cNvPr>
          <p:cNvSpPr txBox="1"/>
          <p:nvPr/>
        </p:nvSpPr>
        <p:spPr>
          <a:xfrm>
            <a:off x="6598750" y="3683116"/>
            <a:ext cx="14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Laboratory data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C402E5F-4FA1-4A88-A425-5F4D47555DD6}"/>
              </a:ext>
            </a:extLst>
          </p:cNvPr>
          <p:cNvSpPr txBox="1"/>
          <p:nvPr/>
        </p:nvSpPr>
        <p:spPr>
          <a:xfrm>
            <a:off x="4167975" y="3683533"/>
            <a:ext cx="140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Data Security and Compliance</a:t>
            </a:r>
          </a:p>
        </p:txBody>
      </p:sp>
      <p:grpSp>
        <p:nvGrpSpPr>
          <p:cNvPr id="15" name="Group 63">
            <a:extLst>
              <a:ext uri="{FF2B5EF4-FFF2-40B4-BE49-F238E27FC236}">
                <a16:creationId xmlns="" xmlns:a16="http://schemas.microsoft.com/office/drawing/2014/main" id="{50FAE6DC-4CE6-441E-ADA1-922A39D3B6A3}"/>
              </a:ext>
            </a:extLst>
          </p:cNvPr>
          <p:cNvGrpSpPr/>
          <p:nvPr/>
        </p:nvGrpSpPr>
        <p:grpSpPr>
          <a:xfrm>
            <a:off x="7963744" y="1715669"/>
            <a:ext cx="2827389" cy="1102995"/>
            <a:chOff x="6457218" y="1772816"/>
            <a:chExt cx="2291246" cy="1102995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33DECA1-45ED-44B9-82CF-E62F28D1135D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>
                  <a:solidFill>
                    <a:srgbClr val="7178FF"/>
                  </a:solidFill>
                </a:rPr>
                <a:t>Patient Registration</a:t>
              </a:r>
              <a:endParaRPr lang="ko-KR" altLang="en-US" sz="1400" b="1" dirty="0">
                <a:solidFill>
                  <a:srgbClr val="7178FF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8E01373-5A0F-44FF-B720-0094F46E910E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Capture and manage patient demographic information, including name, date of birth, contact details, and insurance information.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66">
            <a:extLst>
              <a:ext uri="{FF2B5EF4-FFF2-40B4-BE49-F238E27FC236}">
                <a16:creationId xmlns="" xmlns:a16="http://schemas.microsoft.com/office/drawing/2014/main" id="{DEB5E695-9952-4A9F-9F59-4E3BCF5E5716}"/>
              </a:ext>
            </a:extLst>
          </p:cNvPr>
          <p:cNvGrpSpPr/>
          <p:nvPr/>
        </p:nvGrpSpPr>
        <p:grpSpPr>
          <a:xfrm>
            <a:off x="8561169" y="3369153"/>
            <a:ext cx="2827389" cy="918329"/>
            <a:chOff x="6889266" y="3284984"/>
            <a:chExt cx="1998238" cy="918329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71FDFDCF-F3FF-454B-AEF1-B55EE59F2EEB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BDA0FF"/>
                  </a:solidFill>
                  <a:cs typeface="Arial" pitchFamily="34" charset="0"/>
                </a:rPr>
                <a:t>Laboratory data </a:t>
              </a:r>
              <a:endParaRPr lang="ko-KR" altLang="en-US" sz="1400" b="1" dirty="0">
                <a:solidFill>
                  <a:srgbClr val="BDA0FF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D65914C-721F-4ACD-AE58-3C97D6A42E39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dirty="0" smtClean="0"/>
                <a:t>est </a:t>
              </a:r>
              <a:r>
                <a:rPr lang="en-US" sz="1200" dirty="0"/>
                <a:t>results like blood tests, helping doctors understand and monitor a patient's health</a:t>
              </a:r>
              <a:r>
                <a:rPr lang="en-US" sz="1200" dirty="0" smtClean="0"/>
                <a:t>. </a:t>
              </a:r>
              <a:endParaRPr lang="en-US" sz="1200" dirty="0"/>
            </a:p>
          </p:txBody>
        </p:sp>
      </p:grpSp>
      <p:grpSp>
        <p:nvGrpSpPr>
          <p:cNvPr id="21" name="Group 69">
            <a:extLst>
              <a:ext uri="{FF2B5EF4-FFF2-40B4-BE49-F238E27FC236}">
                <a16:creationId xmlns="" xmlns:a16="http://schemas.microsoft.com/office/drawing/2014/main" id="{0E5260FE-F0C1-43B5-8ADC-A08972E1CAAE}"/>
              </a:ext>
            </a:extLst>
          </p:cNvPr>
          <p:cNvGrpSpPr/>
          <p:nvPr/>
        </p:nvGrpSpPr>
        <p:grpSpPr>
          <a:xfrm>
            <a:off x="8179767" y="5069881"/>
            <a:ext cx="3491301" cy="1102995"/>
            <a:chOff x="6673242" y="5020022"/>
            <a:chExt cx="2291246" cy="1102995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F85AC986-3664-4F5C-AF2B-068639234096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 dirty="0">
                  <a:solidFill>
                    <a:srgbClr val="AE88FF"/>
                  </a:solidFill>
                </a:rPr>
                <a:t>Clinical Notes</a:t>
              </a:r>
              <a:endParaRPr lang="ko-KR" altLang="en-US" sz="1400" b="1" dirty="0">
                <a:solidFill>
                  <a:srgbClr val="AE88FF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12CF168-A917-4782-BF0B-855CA89DB28F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Enable healthcare professionals to create and maintain detailed clinical notes for each patient visit. This includes examination findings, diagnoses, and treatment plans.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72">
            <a:extLst>
              <a:ext uri="{FF2B5EF4-FFF2-40B4-BE49-F238E27FC236}">
                <a16:creationId xmlns=""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475370" y="1692794"/>
            <a:ext cx="2789947" cy="1102995"/>
            <a:chOff x="467544" y="1749941"/>
            <a:chExt cx="2291246" cy="1102995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400" b="1" dirty="0">
                  <a:solidFill>
                    <a:srgbClr val="7178FF"/>
                  </a:solidFill>
                </a:rPr>
                <a:t>Medical History</a:t>
              </a:r>
              <a:endParaRPr lang="ko-KR" altLang="en-US" sz="1400" b="1" dirty="0">
                <a:solidFill>
                  <a:srgbClr val="7178FF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Record and track a patient's medical history, including past illnesses, surgeries, medications, allergies, and family medical history.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75">
            <a:extLst>
              <a:ext uri="{FF2B5EF4-FFF2-40B4-BE49-F238E27FC236}">
                <a16:creationId xmlns="" xmlns:a16="http://schemas.microsoft.com/office/drawing/2014/main" id="{EEC8B3F4-DC4B-4CE8-B3BC-C005B1881018}"/>
              </a:ext>
            </a:extLst>
          </p:cNvPr>
          <p:cNvGrpSpPr/>
          <p:nvPr/>
        </p:nvGrpSpPr>
        <p:grpSpPr>
          <a:xfrm>
            <a:off x="664153" y="3227837"/>
            <a:ext cx="2941459" cy="1287661"/>
            <a:chOff x="142733" y="3314387"/>
            <a:chExt cx="2112001" cy="1287661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4736ED79-9C76-4AAA-851F-C722E94B068C}"/>
                </a:ext>
              </a:extLst>
            </p:cNvPr>
            <p:cNvSpPr txBox="1"/>
            <p:nvPr/>
          </p:nvSpPr>
          <p:spPr>
            <a:xfrm>
              <a:off x="142733" y="3314387"/>
              <a:ext cx="2042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400" b="1" dirty="0">
                  <a:solidFill>
                    <a:srgbClr val="BDA0FF"/>
                  </a:solidFill>
                </a:rPr>
                <a:t>Data Security and Compliance</a:t>
              </a:r>
              <a:endParaRPr lang="ko-KR" altLang="en-US" sz="1400" b="1" dirty="0">
                <a:solidFill>
                  <a:srgbClr val="BDA0FF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D70F0348-6559-46F7-B6FA-C2946A4900C5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/>
                <a:t>I</a:t>
              </a:r>
              <a:r>
                <a:rPr lang="en-US" sz="1200" dirty="0" smtClean="0"/>
                <a:t>mplement </a:t>
              </a:r>
              <a:r>
                <a:rPr lang="en-US" sz="1200" dirty="0"/>
                <a:t>robust data security measures and ensure compliance with healthcare regulations, such as the Health Insurance Portability and Accountability Act (HIPAA).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8">
            <a:extLst>
              <a:ext uri="{FF2B5EF4-FFF2-40B4-BE49-F238E27FC236}">
                <a16:creationId xmlns="" xmlns:a16="http://schemas.microsoft.com/office/drawing/2014/main" id="{34537671-629F-4BCC-A240-781D87E3A236}"/>
              </a:ext>
            </a:extLst>
          </p:cNvPr>
          <p:cNvGrpSpPr/>
          <p:nvPr/>
        </p:nvGrpSpPr>
        <p:grpSpPr>
          <a:xfrm>
            <a:off x="1247122" y="5069881"/>
            <a:ext cx="2802169" cy="1102995"/>
            <a:chOff x="251520" y="4998238"/>
            <a:chExt cx="2291245" cy="1102995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60D61F5-AE8E-4204-81AB-36CA5B6CCC31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1400" b="1" dirty="0">
                  <a:solidFill>
                    <a:srgbClr val="AE88FF"/>
                  </a:solidFill>
                </a:rPr>
                <a:t>Insurance Integration</a:t>
              </a:r>
              <a:endParaRPr lang="ko-KR" altLang="en-US" sz="1400" b="1" dirty="0">
                <a:solidFill>
                  <a:srgbClr val="AE88FF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3ED22C1-93D1-4A4C-B23A-CF2B74C256E2}"/>
                </a:ext>
              </a:extLst>
            </p:cNvPr>
            <p:cNvSpPr txBox="1"/>
            <p:nvPr/>
          </p:nvSpPr>
          <p:spPr>
            <a:xfrm>
              <a:off x="557214" y="5270236"/>
              <a:ext cx="19855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Integrate </a:t>
              </a:r>
              <a:r>
                <a:rPr lang="en-US" sz="1200" dirty="0"/>
                <a:t>billing functionalities for healthcare providers to generate invoices and submit claims to insurance companies.</a:t>
              </a:r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1553" r="1687" b="3942"/>
          <a:stretch/>
        </p:blipFill>
        <p:spPr>
          <a:xfrm>
            <a:off x="5597939" y="3343420"/>
            <a:ext cx="1023435" cy="1018031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53767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9258301" y="3685432"/>
            <a:ext cx="2105025" cy="557742"/>
            <a:chOff x="9258301" y="3685432"/>
            <a:chExt cx="2105025" cy="55774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xmlns="" id="{51A63A97-42BC-4705-9C9C-AD5CACF976CA}"/>
                </a:ext>
              </a:extLst>
            </p:cNvPr>
            <p:cNvSpPr/>
            <p:nvPr/>
          </p:nvSpPr>
          <p:spPr>
            <a:xfrm>
              <a:off x="9258301" y="3685432"/>
              <a:ext cx="2105025" cy="557742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xmlns="" id="{C5D957D6-CA4F-4B6E-9969-B6B1090D8689}"/>
                </a:ext>
              </a:extLst>
            </p:cNvPr>
            <p:cNvCxnSpPr>
              <a:cxnSpLocks/>
            </p:cNvCxnSpPr>
            <p:nvPr/>
          </p:nvCxnSpPr>
          <p:spPr>
            <a:xfrm>
              <a:off x="9382126" y="3964303"/>
              <a:ext cx="1857375" cy="0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E593592-016D-4B29-8FB8-615CF61058EC}"/>
                </a:ext>
              </a:extLst>
            </p:cNvPr>
            <p:cNvSpPr txBox="1"/>
            <p:nvPr/>
          </p:nvSpPr>
          <p:spPr>
            <a:xfrm>
              <a:off x="9805988" y="3733471"/>
              <a:ext cx="1009650" cy="46166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prstClr val="white"/>
                  </a:solidFill>
                  <a:cs typeface="Arial" pitchFamily="34" charset="0"/>
                </a:rPr>
                <a:t>2030</a:t>
              </a:r>
              <a:endParaRPr lang="ko-KR" altLang="en-US" sz="24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66C44F-69C1-493B-9B5D-E6454DF2BD0E}"/>
              </a:ext>
            </a:extLst>
          </p:cNvPr>
          <p:cNvSpPr txBox="1"/>
          <p:nvPr/>
        </p:nvSpPr>
        <p:spPr>
          <a:xfrm>
            <a:off x="9478835" y="4605453"/>
            <a:ext cx="21506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400" dirty="0" smtClean="0">
                <a:solidFill>
                  <a:prstClr val="black"/>
                </a:solidFill>
                <a:cs typeface="Arial" pitchFamily="34" charset="0"/>
              </a:rPr>
              <a:t>A combination of consumer wearable's connect to a patients smartphone to alert for early sign of illness </a:t>
            </a:r>
            <a:endParaRPr lang="en-US" altLang="ko-KR" sz="14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797633" y="3685432"/>
            <a:ext cx="2105025" cy="1603285"/>
            <a:chOff x="797633" y="3685432"/>
            <a:chExt cx="2105025" cy="1603285"/>
          </a:xfrm>
        </p:grpSpPr>
        <p:grpSp>
          <p:nvGrpSpPr>
            <p:cNvPr id="50" name="Group 49"/>
            <p:cNvGrpSpPr/>
            <p:nvPr/>
          </p:nvGrpSpPr>
          <p:grpSpPr>
            <a:xfrm>
              <a:off x="797633" y="3685432"/>
              <a:ext cx="2105025" cy="557742"/>
              <a:chOff x="833438" y="3685432"/>
              <a:chExt cx="2105025" cy="557742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xmlns="" id="{6FEC2836-8D01-4F50-ADD8-D89C74C6C266}"/>
                  </a:ext>
                </a:extLst>
              </p:cNvPr>
              <p:cNvSpPr/>
              <p:nvPr/>
            </p:nvSpPr>
            <p:spPr>
              <a:xfrm>
                <a:off x="833438" y="3685432"/>
                <a:ext cx="2105025" cy="55774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xmlns="" id="{48FDEB3E-5A74-434B-9D80-BA39D2AB6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263" y="3964303"/>
                <a:ext cx="1857375" cy="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9BF2527F-CF78-48F3-AC54-0BDDF124217E}"/>
                  </a:ext>
                </a:extLst>
              </p:cNvPr>
              <p:cNvSpPr txBox="1"/>
              <p:nvPr/>
            </p:nvSpPr>
            <p:spPr>
              <a:xfrm>
                <a:off x="1381125" y="3733471"/>
                <a:ext cx="1009650" cy="46166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prstClr val="white"/>
                    </a:solidFill>
                    <a:cs typeface="Arial" pitchFamily="34" charset="0"/>
                  </a:rPr>
                  <a:t>1962</a:t>
                </a:r>
                <a:endParaRPr lang="ko-KR" altLang="en-US" sz="2400" b="1" dirty="0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5566C44F-69C1-493B-9B5D-E6454DF2BD0E}"/>
                </a:ext>
              </a:extLst>
            </p:cNvPr>
            <p:cNvSpPr txBox="1"/>
            <p:nvPr/>
          </p:nvSpPr>
          <p:spPr>
            <a:xfrm>
              <a:off x="1053973" y="4605453"/>
              <a:ext cx="1663954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600" b="1" dirty="0" smtClean="0">
                  <a:solidFill>
                    <a:prstClr val="black"/>
                  </a:solidFill>
                  <a:cs typeface="Arial" pitchFamily="34" charset="0"/>
                </a:rPr>
                <a:t>First Electronic Health Record </a:t>
              </a:r>
              <a:endParaRPr lang="en-US" altLang="ko-KR" sz="1600" b="1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043488" y="3685432"/>
            <a:ext cx="2105025" cy="2070273"/>
            <a:chOff x="5043488" y="3685432"/>
            <a:chExt cx="2105025" cy="2070273"/>
          </a:xfrm>
        </p:grpSpPr>
        <p:grpSp>
          <p:nvGrpSpPr>
            <p:cNvPr id="52" name="Group 51"/>
            <p:cNvGrpSpPr/>
            <p:nvPr/>
          </p:nvGrpSpPr>
          <p:grpSpPr>
            <a:xfrm>
              <a:off x="5043488" y="3685432"/>
              <a:ext cx="2105025" cy="557742"/>
              <a:chOff x="5043488" y="3685432"/>
              <a:chExt cx="2105025" cy="557742"/>
            </a:xfrm>
          </p:grpSpPr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xmlns="" id="{42CD34B4-32EF-4163-8802-4EB6B2DF7F17}"/>
                  </a:ext>
                </a:extLst>
              </p:cNvPr>
              <p:cNvSpPr/>
              <p:nvPr/>
            </p:nvSpPr>
            <p:spPr>
              <a:xfrm>
                <a:off x="5043488" y="3685432"/>
                <a:ext cx="2105025" cy="557742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xmlns="" id="{B80469BD-2355-48D4-8376-2DBD82B94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313" y="3964303"/>
                <a:ext cx="1857375" cy="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B56EDD53-7473-4BCF-83A4-4ACE01B26AF6}"/>
                  </a:ext>
                </a:extLst>
              </p:cNvPr>
              <p:cNvSpPr txBox="1"/>
              <p:nvPr/>
            </p:nvSpPr>
            <p:spPr>
              <a:xfrm>
                <a:off x="5591175" y="3733471"/>
                <a:ext cx="1009650" cy="461665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prstClr val="white"/>
                    </a:solidFill>
                    <a:cs typeface="Arial" pitchFamily="34" charset="0"/>
                  </a:rPr>
                  <a:t>1996</a:t>
                </a:r>
                <a:endParaRPr lang="ko-KR" altLang="en-US" sz="2400" b="1" dirty="0">
                  <a:solidFill>
                    <a:prstClr val="white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5566C44F-69C1-493B-9B5D-E6454DF2BD0E}"/>
                </a:ext>
              </a:extLst>
            </p:cNvPr>
            <p:cNvSpPr txBox="1"/>
            <p:nvPr/>
          </p:nvSpPr>
          <p:spPr>
            <a:xfrm>
              <a:off x="5360734" y="4605453"/>
              <a:ext cx="1663954" cy="63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ko-KR" sz="1600" b="1" dirty="0" smtClean="0">
                  <a:solidFill>
                    <a:prstClr val="black"/>
                  </a:solidFill>
                  <a:cs typeface="Arial" pitchFamily="34" charset="0"/>
                </a:rPr>
                <a:t>HIPPA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ko-KR" sz="1400" dirty="0" smtClean="0">
                  <a:solidFill>
                    <a:prstClr val="black"/>
                  </a:solidFill>
                  <a:cs typeface="Arial" pitchFamily="34" charset="0"/>
                </a:rPr>
                <a:t>Privacy over the Records</a:t>
              </a:r>
              <a:endParaRPr lang="en-US" altLang="ko-KR" sz="14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55" name="Block Arc 25">
              <a:extLst>
                <a:ext uri="{FF2B5EF4-FFF2-40B4-BE49-F238E27FC236}">
                  <a16:creationId xmlns:a16="http://schemas.microsoft.com/office/drawing/2014/main" xmlns="" id="{5F7FD4D6-1C06-4ABB-98F4-AC79D3C6A6D8}"/>
                </a:ext>
              </a:extLst>
            </p:cNvPr>
            <p:cNvSpPr/>
            <p:nvPr/>
          </p:nvSpPr>
          <p:spPr>
            <a:xfrm>
              <a:off x="6096000" y="5250821"/>
              <a:ext cx="349473" cy="504884"/>
            </a:xfrm>
            <a:custGeom>
              <a:avLst/>
              <a:gdLst/>
              <a:ahLst/>
              <a:cxnLst/>
              <a:rect l="l" t="t" r="r" b="b"/>
              <a:pathLst>
                <a:path w="2215656" h="3200962">
                  <a:moveTo>
                    <a:pt x="1107829" y="2097026"/>
                  </a:moveTo>
                  <a:cubicBezTo>
                    <a:pt x="1025315" y="2097026"/>
                    <a:pt x="958423" y="2163918"/>
                    <a:pt x="958423" y="2246432"/>
                  </a:cubicBezTo>
                  <a:cubicBezTo>
                    <a:pt x="958423" y="2302715"/>
                    <a:pt x="989546" y="2351730"/>
                    <a:pt x="1036590" y="2375275"/>
                  </a:cubicBezTo>
                  <a:lnTo>
                    <a:pt x="985422" y="2684898"/>
                  </a:lnTo>
                  <a:lnTo>
                    <a:pt x="1230236" y="2684898"/>
                  </a:lnTo>
                  <a:lnTo>
                    <a:pt x="1179068" y="2375275"/>
                  </a:lnTo>
                  <a:cubicBezTo>
                    <a:pt x="1226112" y="2351730"/>
                    <a:pt x="1257234" y="2302715"/>
                    <a:pt x="1257234" y="2246432"/>
                  </a:cubicBezTo>
                  <a:cubicBezTo>
                    <a:pt x="1257234" y="2163918"/>
                    <a:pt x="1190343" y="2097026"/>
                    <a:pt x="1107829" y="2097026"/>
                  </a:cubicBezTo>
                  <a:close/>
                  <a:moveTo>
                    <a:pt x="1102513" y="266871"/>
                  </a:moveTo>
                  <a:cubicBezTo>
                    <a:pt x="874876" y="269781"/>
                    <a:pt x="691868" y="455143"/>
                    <a:pt x="691868" y="682798"/>
                  </a:cubicBezTo>
                  <a:lnTo>
                    <a:pt x="690469" y="682798"/>
                  </a:lnTo>
                  <a:lnTo>
                    <a:pt x="690469" y="1580962"/>
                  </a:lnTo>
                  <a:lnTo>
                    <a:pt x="1525188" y="1580962"/>
                  </a:lnTo>
                  <a:lnTo>
                    <a:pt x="1525188" y="672127"/>
                  </a:lnTo>
                  <a:lnTo>
                    <a:pt x="1523654" y="672166"/>
                  </a:lnTo>
                  <a:cubicBezTo>
                    <a:pt x="1517835" y="444585"/>
                    <a:pt x="1330149" y="263961"/>
                    <a:pt x="1102513" y="266871"/>
                  </a:cubicBezTo>
                  <a:close/>
                  <a:moveTo>
                    <a:pt x="1099102" y="56"/>
                  </a:moveTo>
                  <a:cubicBezTo>
                    <a:pt x="1472767" y="-4720"/>
                    <a:pt x="1780852" y="291773"/>
                    <a:pt x="1790404" y="665346"/>
                  </a:cubicBezTo>
                  <a:lnTo>
                    <a:pt x="1742843" y="666562"/>
                  </a:lnTo>
                  <a:lnTo>
                    <a:pt x="1790627" y="666562"/>
                  </a:lnTo>
                  <a:lnTo>
                    <a:pt x="1790627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425030" y="1580962"/>
                  </a:lnTo>
                  <a:lnTo>
                    <a:pt x="425030" y="676764"/>
                  </a:lnTo>
                  <a:lnTo>
                    <a:pt x="425634" y="676764"/>
                  </a:lnTo>
                  <a:cubicBezTo>
                    <a:pt x="428273" y="305830"/>
                    <a:pt x="727452" y="4806"/>
                    <a:pt x="1099102" y="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148513" y="3685432"/>
            <a:ext cx="2105025" cy="557742"/>
            <a:chOff x="7148513" y="3685432"/>
            <a:chExt cx="2105025" cy="55774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xmlns="" id="{668E4850-4D1B-4A8D-8D8F-57C69B17B197}"/>
                </a:ext>
              </a:extLst>
            </p:cNvPr>
            <p:cNvSpPr/>
            <p:nvPr/>
          </p:nvSpPr>
          <p:spPr>
            <a:xfrm>
              <a:off x="7148513" y="3685432"/>
              <a:ext cx="2105025" cy="55774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xmlns="" id="{6B1097FA-3C83-4A21-BFDE-A16355D03CDF}"/>
                </a:ext>
              </a:extLst>
            </p:cNvPr>
            <p:cNvCxnSpPr>
              <a:cxnSpLocks/>
            </p:cNvCxnSpPr>
            <p:nvPr/>
          </p:nvCxnSpPr>
          <p:spPr>
            <a:xfrm>
              <a:off x="7272338" y="3964303"/>
              <a:ext cx="1857375" cy="0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104C596-82AE-4806-8588-497E75CFE86D}"/>
                </a:ext>
              </a:extLst>
            </p:cNvPr>
            <p:cNvSpPr txBox="1"/>
            <p:nvPr/>
          </p:nvSpPr>
          <p:spPr>
            <a:xfrm>
              <a:off x="7696200" y="3733471"/>
              <a:ext cx="1009650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prstClr val="white"/>
                  </a:solidFill>
                  <a:cs typeface="Arial" pitchFamily="34" charset="0"/>
                </a:rPr>
                <a:t>2009</a:t>
              </a:r>
              <a:endParaRPr lang="ko-KR" altLang="en-US" sz="24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28">
            <a:extLst>
              <a:ext uri="{FF2B5EF4-FFF2-40B4-BE49-F238E27FC236}">
                <a16:creationId xmlns:a16="http://schemas.microsoft.com/office/drawing/2014/main" xmlns="" id="{24D27D93-05F4-4D8D-9690-9A5C7F829305}"/>
              </a:ext>
            </a:extLst>
          </p:cNvPr>
          <p:cNvGrpSpPr/>
          <p:nvPr/>
        </p:nvGrpSpPr>
        <p:grpSpPr>
          <a:xfrm>
            <a:off x="7372621" y="2893373"/>
            <a:ext cx="1663954" cy="610470"/>
            <a:chOff x="8265486" y="3438944"/>
            <a:chExt cx="3283552" cy="61047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DB39F9B1-01E8-48F2-8E8C-B55C1AEFA20D}"/>
                </a:ext>
              </a:extLst>
            </p:cNvPr>
            <p:cNvSpPr txBox="1"/>
            <p:nvPr/>
          </p:nvSpPr>
          <p:spPr>
            <a:xfrm>
              <a:off x="8265486" y="3438944"/>
              <a:ext cx="3283552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l"/>
              </a:pPr>
              <a:endParaRPr lang="en-US" altLang="ko-KR" sz="120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BCECBBEE-3591-48DA-B930-13B5B961058F}"/>
                </a:ext>
              </a:extLst>
            </p:cNvPr>
            <p:cNvSpPr txBox="1"/>
            <p:nvPr/>
          </p:nvSpPr>
          <p:spPr>
            <a:xfrm>
              <a:off x="8265486" y="3760104"/>
              <a:ext cx="3283552" cy="2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IN" sz="1600" b="1" dirty="0"/>
                <a:t>HITECH Act</a:t>
              </a:r>
              <a:endParaRPr lang="en-US" altLang="ko-KR" sz="1600" b="1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5566C44F-69C1-493B-9B5D-E6454DF2BD0E}"/>
              </a:ext>
            </a:extLst>
          </p:cNvPr>
          <p:cNvSpPr txBox="1"/>
          <p:nvPr/>
        </p:nvSpPr>
        <p:spPr>
          <a:xfrm>
            <a:off x="7024688" y="1615749"/>
            <a:ext cx="23145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2009 HITECH Act promoted EHR adoption in the U.S. by providing incentives and establishing standards for enhanced patient care and data security.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2938463" y="3685432"/>
            <a:ext cx="2105025" cy="557742"/>
            <a:chOff x="2938463" y="3685432"/>
            <a:chExt cx="2105025" cy="55774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xmlns="" id="{274C1E6D-8B05-4207-B2B0-2B03D42E3844}"/>
                </a:ext>
              </a:extLst>
            </p:cNvPr>
            <p:cNvSpPr/>
            <p:nvPr/>
          </p:nvSpPr>
          <p:spPr>
            <a:xfrm>
              <a:off x="2938463" y="3685432"/>
              <a:ext cx="2105025" cy="5577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xmlns="" id="{FAB4CCA3-FB55-4B93-9AB1-A208D7F52168}"/>
                </a:ext>
              </a:extLst>
            </p:cNvPr>
            <p:cNvCxnSpPr>
              <a:cxnSpLocks/>
            </p:cNvCxnSpPr>
            <p:nvPr/>
          </p:nvCxnSpPr>
          <p:spPr>
            <a:xfrm>
              <a:off x="3062288" y="3964302"/>
              <a:ext cx="1857375" cy="0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B3B55E82-961E-4CFE-BB41-A8945F4D83A0}"/>
                </a:ext>
              </a:extLst>
            </p:cNvPr>
            <p:cNvSpPr txBox="1"/>
            <p:nvPr/>
          </p:nvSpPr>
          <p:spPr>
            <a:xfrm>
              <a:off x="3486150" y="3733470"/>
              <a:ext cx="1009650" cy="461665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prstClr val="white"/>
                  </a:solidFill>
                  <a:cs typeface="Arial" pitchFamily="34" charset="0"/>
                </a:rPr>
                <a:t>1972</a:t>
              </a:r>
              <a:endParaRPr lang="ko-KR" altLang="en-US" sz="2400" b="1" dirty="0">
                <a:solidFill>
                  <a:prstClr val="white"/>
                </a:solidFill>
                <a:cs typeface="Arial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5566C44F-69C1-493B-9B5D-E6454DF2BD0E}"/>
              </a:ext>
            </a:extLst>
          </p:cNvPr>
          <p:cNvSpPr txBox="1"/>
          <p:nvPr/>
        </p:nvSpPr>
        <p:spPr>
          <a:xfrm>
            <a:off x="2787438" y="3211455"/>
            <a:ext cx="233546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The dawn of  the </a:t>
            </a: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EH</a:t>
            </a: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R </a:t>
            </a:r>
            <a:r>
              <a:rPr lang="en-US" altLang="ko-KR" sz="1600" b="1" dirty="0" smtClean="0">
                <a:solidFill>
                  <a:prstClr val="black"/>
                </a:solidFill>
                <a:cs typeface="Arial" pitchFamily="34" charset="0"/>
              </a:rPr>
              <a:t>system</a:t>
            </a:r>
            <a:endParaRPr lang="en-US" altLang="ko-KR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566C44F-69C1-493B-9B5D-E6454DF2BD0E}"/>
              </a:ext>
            </a:extLst>
          </p:cNvPr>
          <p:cNvSpPr txBox="1"/>
          <p:nvPr/>
        </p:nvSpPr>
        <p:spPr>
          <a:xfrm>
            <a:off x="2717927" y="1771394"/>
            <a:ext cx="23145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 1972, the dawn of Electronic Health Records (EHR) began with early efforts to computerize medical records in healthcare systems.</a:t>
            </a:r>
          </a:p>
        </p:txBody>
      </p:sp>
    </p:spTree>
    <p:extLst>
      <p:ext uri="{BB962C8B-B14F-4D97-AF65-F5344CB8AC3E}">
        <p14:creationId xmlns:p14="http://schemas.microsoft.com/office/powerpoint/2010/main" val="19750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94" y="1739922"/>
            <a:ext cx="8352155" cy="5118078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 smtClean="0"/>
              <a:t>Diagram of </a:t>
            </a:r>
            <a:r>
              <a:rPr lang="en-US" sz="4800" dirty="0"/>
              <a:t>T</a:t>
            </a:r>
            <a:r>
              <a:rPr lang="en-US" sz="4800" dirty="0" smtClean="0"/>
              <a:t>he System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893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28625" y="136408"/>
            <a:ext cx="12192000" cy="901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/>
              <a:t>Applications of the EHR Project</a:t>
            </a:r>
          </a:p>
        </p:txBody>
      </p:sp>
      <p:grpSp>
        <p:nvGrpSpPr>
          <p:cNvPr id="3" name="Group 72">
            <a:extLst>
              <a:ext uri="{FF2B5EF4-FFF2-40B4-BE49-F238E27FC236}">
                <a16:creationId xmlns=""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522995" y="1654336"/>
            <a:ext cx="9440280" cy="1751298"/>
            <a:chOff x="467544" y="1712691"/>
            <a:chExt cx="2291246" cy="1088676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67544" y="1712691"/>
              <a:ext cx="2221432" cy="46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b="1" dirty="0">
                  <a:solidFill>
                    <a:srgbClr val="0070C0"/>
                  </a:solidFill>
                </a:rPr>
                <a:t>Access to the past medical records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779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Electronic Health Records (EHR) provide seamless access to past medical records, ensuring healthcare professionals have instant and comprehensive insights into patients' health </a:t>
              </a:r>
              <a:r>
                <a:rPr lang="en-US" dirty="0" smtClean="0"/>
                <a:t>histories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2">
            <a:extLst>
              <a:ext uri="{FF2B5EF4-FFF2-40B4-BE49-F238E27FC236}">
                <a16:creationId xmlns=""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522995" y="3022966"/>
            <a:ext cx="9440280" cy="1701434"/>
            <a:chOff x="467544" y="1698384"/>
            <a:chExt cx="2291246" cy="1102983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67544" y="1698384"/>
              <a:ext cx="2221432" cy="46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b="1" dirty="0">
                  <a:solidFill>
                    <a:srgbClr val="0070C0"/>
                  </a:solidFill>
                </a:rPr>
                <a:t>Replaces traditional paper-based medical records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779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Electronic Health Records (EHR) seamlessly replace traditional paper-based medical records, offering a digital solution that enhances accessibility, efficiency, and accuracy in healthcare management.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72">
            <a:extLst>
              <a:ext uri="{FF2B5EF4-FFF2-40B4-BE49-F238E27FC236}">
                <a16:creationId xmlns=""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522995" y="4356567"/>
            <a:ext cx="9440280" cy="1691808"/>
            <a:chOff x="467544" y="1749942"/>
            <a:chExt cx="2291246" cy="95022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67544" y="1749942"/>
              <a:ext cx="2221432" cy="46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IN" sz="2000" b="1" dirty="0">
                  <a:solidFill>
                    <a:srgbClr val="0070C0"/>
                  </a:solidFill>
                </a:rPr>
                <a:t>Real-time updates</a:t>
              </a:r>
              <a:endParaRPr 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678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dirty="0"/>
                <a:t>Electronic Health Records (EHR) enable real-time updates, ensuring healthcare professionals </a:t>
              </a:r>
              <a:r>
                <a:rPr lang="en-US" dirty="0" smtClean="0"/>
                <a:t>have </a:t>
              </a:r>
              <a:r>
                <a:rPr lang="en-US" dirty="0"/>
                <a:t>immediate access to the latest and most relevant patient information for informed decision-making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78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lock Arc 20">
            <a:extLst>
              <a:ext uri="{FF2B5EF4-FFF2-40B4-BE49-F238E27FC236}">
                <a16:creationId xmlns:a16="http://schemas.microsoft.com/office/drawing/2014/main" xmlns="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6886354" y="1126266"/>
            <a:ext cx="5254844" cy="5697866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" name="Group 72">
            <a:extLst>
              <a:ext uri="{FF2B5EF4-FFF2-40B4-BE49-F238E27FC236}">
                <a16:creationId xmlns=""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589498" y="1363987"/>
            <a:ext cx="9440280" cy="1407605"/>
            <a:chOff x="467544" y="1749942"/>
            <a:chExt cx="2291246" cy="790597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67544" y="1749942"/>
              <a:ext cx="2221432" cy="27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IN" sz="2000" b="1" dirty="0">
                  <a:solidFill>
                    <a:srgbClr val="0070C0"/>
                  </a:solidFill>
                </a:rPr>
                <a:t>Module -1: Registering Patient Details</a:t>
              </a:r>
              <a:endParaRPr 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51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dirty="0"/>
                <a:t>The Electronic Health Record system captures vital patient details, including demographic information, storing images for face recognition through </a:t>
              </a:r>
              <a:r>
                <a:rPr lang="en-US" dirty="0" err="1"/>
                <a:t>OpenCV</a:t>
              </a:r>
              <a:r>
                <a:rPr lang="en-US" dirty="0"/>
                <a:t> to facilitate secure and seamless information management in the healthcare journey.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4000" dirty="0" smtClean="0"/>
              <a:t>Modules</a:t>
            </a:r>
            <a:endParaRPr lang="en-US" sz="4000" dirty="0"/>
          </a:p>
        </p:txBody>
      </p:sp>
      <p:sp>
        <p:nvSpPr>
          <p:cNvPr id="31" name="Oval 23">
            <a:extLst>
              <a:ext uri="{FF2B5EF4-FFF2-40B4-BE49-F238E27FC236}">
                <a16:creationId xmlns:a16="http://schemas.microsoft.com/office/drawing/2014/main" xmlns="" id="{0E2C1C9B-F1D0-4F2A-BA88-D7D260018DA3}"/>
              </a:ext>
            </a:extLst>
          </p:cNvPr>
          <p:cNvSpPr/>
          <p:nvPr/>
        </p:nvSpPr>
        <p:spPr>
          <a:xfrm>
            <a:off x="445652" y="1363987"/>
            <a:ext cx="856202" cy="8562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7178FF"/>
                </a:solidFill>
              </a:rPr>
              <a:t>1</a:t>
            </a:r>
            <a:endParaRPr lang="en-US" sz="4000" b="1" dirty="0">
              <a:solidFill>
                <a:srgbClr val="7178FF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850492" y="2896283"/>
            <a:ext cx="8565354" cy="3521142"/>
            <a:chOff x="0" y="0"/>
            <a:chExt cx="5732986" cy="192087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40" b="3423"/>
            <a:stretch/>
          </p:blipFill>
          <p:spPr bwMode="auto">
            <a:xfrm>
              <a:off x="1587843" y="6179"/>
              <a:ext cx="1087120" cy="18757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546" y="49427"/>
              <a:ext cx="2631440" cy="17729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8" r="14684"/>
            <a:stretch/>
          </p:blipFill>
          <p:spPr bwMode="auto">
            <a:xfrm>
              <a:off x="0" y="0"/>
              <a:ext cx="1099820" cy="19208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40" name="Straight Arrow Connector 39"/>
            <p:cNvCxnSpPr/>
            <p:nvPr/>
          </p:nvCxnSpPr>
          <p:spPr>
            <a:xfrm>
              <a:off x="1099751" y="914400"/>
              <a:ext cx="469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699951" y="945292"/>
              <a:ext cx="4694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6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lock Arc 20">
            <a:extLst>
              <a:ext uri="{FF2B5EF4-FFF2-40B4-BE49-F238E27FC236}">
                <a16:creationId xmlns:a16="http://schemas.microsoft.com/office/drawing/2014/main" xmlns="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6886354" y="1126266"/>
            <a:ext cx="5254844" cy="5697866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6" name="Group 72">
            <a:extLst>
              <a:ext uri="{FF2B5EF4-FFF2-40B4-BE49-F238E27FC236}">
                <a16:creationId xmlns="" xmlns:a16="http://schemas.microsoft.com/office/drawing/2014/main" id="{B07ED57E-D159-44AA-A44E-BC6ED3A68ED7}"/>
              </a:ext>
            </a:extLst>
          </p:cNvPr>
          <p:cNvGrpSpPr/>
          <p:nvPr/>
        </p:nvGrpSpPr>
        <p:grpSpPr>
          <a:xfrm>
            <a:off x="1847194" y="1402183"/>
            <a:ext cx="9531719" cy="1402661"/>
            <a:chOff x="445351" y="1752719"/>
            <a:chExt cx="2313439" cy="78782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46C91E3-DE6F-4F59-86E3-790E71126B1A}"/>
                </a:ext>
              </a:extLst>
            </p:cNvPr>
            <p:cNvSpPr txBox="1"/>
            <p:nvPr/>
          </p:nvSpPr>
          <p:spPr>
            <a:xfrm>
              <a:off x="445351" y="1752719"/>
              <a:ext cx="2221432" cy="538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IN" sz="2000" b="1" dirty="0">
                  <a:solidFill>
                    <a:srgbClr val="0070C0"/>
                  </a:solidFill>
                </a:rPr>
                <a:t>Module -2: recognising patient </a:t>
              </a:r>
            </a:p>
            <a:p>
              <a:pPr algn="just">
                <a:lnSpc>
                  <a:spcPct val="150000"/>
                </a:lnSpc>
              </a:pPr>
              <a:r>
                <a:rPr lang="en-US" sz="2000" b="1" dirty="0" smtClean="0">
                  <a:solidFill>
                    <a:srgbClr val="0070C0"/>
                  </a:solidFill>
                </a:rPr>
                <a:t> </a:t>
              </a:r>
              <a:endParaRPr lang="en-IN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2F6B677-5D22-4D76-97B7-6D1860C7F719}"/>
                </a:ext>
              </a:extLst>
            </p:cNvPr>
            <p:cNvSpPr txBox="1"/>
            <p:nvPr/>
          </p:nvSpPr>
          <p:spPr>
            <a:xfrm>
              <a:off x="467544" y="2021940"/>
              <a:ext cx="2291246" cy="51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dirty="0"/>
                <a:t>Patient details are gathered through </a:t>
              </a:r>
              <a:r>
                <a:rPr lang="en-US" dirty="0" err="1"/>
                <a:t>OpenCV</a:t>
              </a:r>
              <a:r>
                <a:rPr lang="en-US" dirty="0"/>
                <a:t>, allowing verification via uploaded images or a webcam; the "Recognize from webcam" option displays registered patient details or shows an error message if not found.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4000" dirty="0" smtClean="0"/>
              <a:t>Modules</a:t>
            </a:r>
            <a:endParaRPr lang="en-US" sz="4000" dirty="0"/>
          </a:p>
        </p:txBody>
      </p:sp>
      <p:sp>
        <p:nvSpPr>
          <p:cNvPr id="33" name="Oval 23">
            <a:extLst>
              <a:ext uri="{FF2B5EF4-FFF2-40B4-BE49-F238E27FC236}">
                <a16:creationId xmlns:a16="http://schemas.microsoft.com/office/drawing/2014/main" xmlns="" id="{0E2C1C9B-F1D0-4F2A-BA88-D7D260018DA3}"/>
              </a:ext>
            </a:extLst>
          </p:cNvPr>
          <p:cNvSpPr/>
          <p:nvPr/>
        </p:nvSpPr>
        <p:spPr>
          <a:xfrm>
            <a:off x="703346" y="1419117"/>
            <a:ext cx="856202" cy="8562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7178FF"/>
                </a:solidFill>
              </a:rPr>
              <a:t>2</a:t>
            </a:r>
            <a:endParaRPr lang="en-US" sz="4000" b="1" dirty="0">
              <a:solidFill>
                <a:srgbClr val="7178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8168" y="3387947"/>
            <a:ext cx="6054708" cy="2611378"/>
            <a:chOff x="0" y="0"/>
            <a:chExt cx="5008743" cy="1756371"/>
          </a:xfrm>
        </p:grpSpPr>
        <p:grpSp>
          <p:nvGrpSpPr>
            <p:cNvPr id="13" name="Group 12"/>
            <p:cNvGrpSpPr/>
            <p:nvPr/>
          </p:nvGrpSpPr>
          <p:grpSpPr>
            <a:xfrm>
              <a:off x="0" y="0"/>
              <a:ext cx="3929449" cy="1756371"/>
              <a:chOff x="0" y="0"/>
              <a:chExt cx="5072329" cy="226695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54" t="13991" r="40160" b="15676"/>
              <a:stretch/>
            </p:blipFill>
            <p:spPr bwMode="auto">
              <a:xfrm>
                <a:off x="2082114" y="0"/>
                <a:ext cx="2990215" cy="22669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0" y="111210"/>
                <a:ext cx="1703705" cy="2001520"/>
                <a:chOff x="0" y="0"/>
                <a:chExt cx="1703705" cy="2001520"/>
              </a:xfrm>
            </p:grpSpPr>
            <p:pic>
              <p:nvPicPr>
                <p:cNvPr id="20" name="Picture 19" descr="C:\Users\Lenovo\AppData\Local\Packages\Microsoft.Windows.Photos_8wekyb3d8bbwe\TempState\ShareServiceTempFolder\Screenshot (12).jpeg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25" t="3524" r="75359" b="50685"/>
                <a:stretch/>
              </p:blipFill>
              <p:spPr bwMode="auto">
                <a:xfrm>
                  <a:off x="0" y="0"/>
                  <a:ext cx="1703705" cy="20015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21" name="Rounded Rectangle 20"/>
                <p:cNvSpPr/>
                <p:nvPr/>
              </p:nvSpPr>
              <p:spPr>
                <a:xfrm>
                  <a:off x="543697" y="364525"/>
                  <a:ext cx="611659" cy="172995"/>
                </a:xfrm>
                <a:prstGeom prst="roundRect">
                  <a:avLst/>
                </a:prstGeom>
                <a:noFill/>
                <a:ln w="19050">
                  <a:solidFill>
                    <a:schemeClr val="accent2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/>
                </a:p>
              </p:txBody>
            </p:sp>
          </p:grpSp>
          <p:cxnSp>
            <p:nvCxnSpPr>
              <p:cNvPr id="19" name="Straight Arrow Connector 18"/>
              <p:cNvCxnSpPr/>
              <p:nvPr/>
            </p:nvCxnSpPr>
            <p:spPr>
              <a:xfrm flipV="1">
                <a:off x="1723768" y="1056502"/>
                <a:ext cx="401595" cy="61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 descr="C:\Users\Lenovo\AppData\Local\Packages\Microsoft.Windows.Photos_8wekyb3d8bbwe\TempState\ShareServiceTempFolder\Screenshot (15).jpe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" r="91660" b="76727"/>
            <a:stretch/>
          </p:blipFill>
          <p:spPr bwMode="auto">
            <a:xfrm>
              <a:off x="4256903" y="111210"/>
              <a:ext cx="751840" cy="14331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3910914" y="759940"/>
              <a:ext cx="2903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110695" y="3244199"/>
            <a:ext cx="4268218" cy="2898875"/>
            <a:chOff x="0" y="0"/>
            <a:chExt cx="3295255" cy="2188845"/>
          </a:xfrm>
        </p:grpSpPr>
        <p:pic>
          <p:nvPicPr>
            <p:cNvPr id="23" name="Picture 22" descr="C:\Users\Lenovo\AppData\Local\Packages\Microsoft.Windows.Photos_8wekyb3d8bbwe\TempState\ShareServiceTempFolder\Screenshot (12).jpe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4" t="4637" r="75839" b="51148"/>
            <a:stretch/>
          </p:blipFill>
          <p:spPr bwMode="auto">
            <a:xfrm>
              <a:off x="0" y="0"/>
              <a:ext cx="1858645" cy="218884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4" name="Group 23"/>
            <p:cNvGrpSpPr/>
            <p:nvPr/>
          </p:nvGrpSpPr>
          <p:grpSpPr>
            <a:xfrm>
              <a:off x="537882" y="368833"/>
              <a:ext cx="2757373" cy="1433195"/>
              <a:chOff x="0" y="0"/>
              <a:chExt cx="2757373" cy="1433195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0" y="207469"/>
                <a:ext cx="791456" cy="199785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1398494" y="461042"/>
                <a:ext cx="4840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27" name="Picture 26" descr="C:\Users\Lenovo\AppData\Local\Packages\Microsoft.Windows.Photos_8wekyb3d8bbwe\TempState\ShareServiceTempFolder\Screenshot (15).jpe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8" r="91660" b="76727"/>
              <a:stretch/>
            </p:blipFill>
            <p:spPr bwMode="auto">
              <a:xfrm>
                <a:off x="2005533" y="0"/>
                <a:ext cx="751840" cy="143319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033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8C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690</Words>
  <Application>Microsoft Office PowerPoint</Application>
  <PresentationFormat>Widescreen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 Unicode MS</vt:lpstr>
      <vt:lpstr>Arial</vt:lpstr>
      <vt:lpstr>Calibri</vt:lpstr>
      <vt:lpstr>Calibri Light</vt:lpstr>
      <vt:lpstr>Spaced</vt:lpstr>
      <vt:lpstr>Times New Roman</vt:lpstr>
      <vt:lpstr>Wingdings</vt:lpstr>
      <vt:lpstr>Office Theme</vt:lpstr>
      <vt:lpstr>Contents Slide Master</vt:lpstr>
      <vt:lpstr>PowerPoint Presentation</vt:lpstr>
      <vt:lpstr>What are Electronic Health Records (EHR)?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Health Record (EHR)</dc:title>
  <dc:creator>Microsoft account</dc:creator>
  <cp:lastModifiedBy>Microsoft account</cp:lastModifiedBy>
  <cp:revision>44</cp:revision>
  <dcterms:created xsi:type="dcterms:W3CDTF">2023-12-13T20:32:08Z</dcterms:created>
  <dcterms:modified xsi:type="dcterms:W3CDTF">2024-01-03T07:38:24Z</dcterms:modified>
</cp:coreProperties>
</file>